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6" r:id="rId6"/>
    <p:sldId id="261" r:id="rId7"/>
    <p:sldId id="268" r:id="rId8"/>
    <p:sldId id="272" r:id="rId9"/>
    <p:sldId id="274" r:id="rId10"/>
    <p:sldId id="273" r:id="rId11"/>
    <p:sldId id="269" r:id="rId12"/>
    <p:sldId id="262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7FBB"/>
    <a:srgbClr val="B8D3E8"/>
    <a:srgbClr val="F7F1E4"/>
    <a:srgbClr val="197DCE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291" autoAdjust="0"/>
  </p:normalViewPr>
  <p:slideViewPr>
    <p:cSldViewPr snapToGrid="0" showGuides="1">
      <p:cViewPr varScale="1">
        <p:scale>
          <a:sx n="45" d="100"/>
          <a:sy n="45" d="100"/>
        </p:scale>
        <p:origin x="822" y="4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Jumlah</a:t>
            </a:r>
            <a:r>
              <a:rPr lang="en-US" dirty="0"/>
              <a:t> Hotel yang </a:t>
            </a:r>
            <a:r>
              <a:rPr lang="en-US" dirty="0" err="1"/>
              <a:t>Tersebar</a:t>
            </a:r>
            <a:r>
              <a:rPr lang="en-US" baseline="0" dirty="0"/>
              <a:t> </a:t>
            </a:r>
            <a:endParaRPr lang="en-US" dirty="0"/>
          </a:p>
        </c:rich>
      </c:tx>
      <c:layout>
        <c:manualLayout>
          <c:xMode val="edge"/>
          <c:yMode val="edge"/>
          <c:x val="0.26260717410323708"/>
          <c:y val="1.8072289156626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Klasifikasi Hotel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640-4E17-BD7F-31A1A81C5F51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640-4E17-BD7F-31A1A81C5F51}"/>
              </c:ext>
            </c:extLst>
          </c:dPt>
          <c:dLbls>
            <c:dLbl>
              <c:idx val="0"/>
              <c:layout>
                <c:manualLayout>
                  <c:x val="-0.27796961550019011"/>
                  <c:y val="-0.13961720899345414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3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828D4CE-5CF2-4694-AD61-CC11B8F761C1}" type="VALUE">
                      <a:rPr lang="en-US" baseline="0" smtClean="0"/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  <c15:layout>
                    <c:manualLayout>
                      <c:w val="0.3773414493401091"/>
                      <c:h val="0.1456002751162128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640-4E17-BD7F-31A1A81C5F51}"/>
                </c:ext>
              </c:extLst>
            </c:dLbl>
            <c:dLbl>
              <c:idx val="1"/>
              <c:layout>
                <c:manualLayout>
                  <c:x val="0.2012833502195204"/>
                  <c:y val="0.167398491604212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596659460120677"/>
                      <c:h val="0.204958021060620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3640-4E17-BD7F-31A1A81C5F51}"/>
                </c:ext>
              </c:extLst>
            </c:dLbl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City Hotel</c:v>
                </c:pt>
                <c:pt idx="1">
                  <c:v>Resort Hotel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79330</c:v>
                </c:pt>
                <c:pt idx="1">
                  <c:v>40060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40-4E17-BD7F-31A1A81C5F51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099203025153777"/>
          <c:y val="0.44740442083293808"/>
          <c:w val="0.13068983398351802"/>
          <c:h val="0.18936296366568636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Orang yang </a:t>
            </a:r>
            <a:r>
              <a:rPr lang="en-US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Berkunjung</a:t>
            </a:r>
            <a:r>
              <a:rPr lang="en-US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City Hotel dan Resort hotel</a:t>
            </a:r>
          </a:p>
          <a:p>
            <a:pPr>
              <a:defRPr/>
            </a:pPr>
            <a:r>
              <a:rPr lang="en-US" b="1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Pertahun</a:t>
            </a:r>
            <a:r>
              <a:rPr lang="en-US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566407953593741"/>
          <c:y val="0.15664470600155242"/>
          <c:w val="0.84856941970159039"/>
          <c:h val="0.703103709232327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City Hotel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13682</c:v>
                </c:pt>
                <c:pt idx="1">
                  <c:v>38140</c:v>
                </c:pt>
                <c:pt idx="2">
                  <c:v>27508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B7-447A-9CF4-8EA5A85699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Resort Hotel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8314</c:v>
                </c:pt>
                <c:pt idx="1">
                  <c:v>18567</c:v>
                </c:pt>
                <c:pt idx="2">
                  <c:v>13179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EB7-447A-9CF4-8EA5A856996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501648239"/>
        <c:axId val="1241987295"/>
      </c:lineChart>
      <c:catAx>
        <c:axId val="1501648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1987295"/>
        <c:crosses val="autoZero"/>
        <c:auto val="1"/>
        <c:lblAlgn val="ctr"/>
        <c:lblOffset val="100"/>
        <c:noMultiLvlLbl val="0"/>
      </c:catAx>
      <c:valAx>
        <c:axId val="1241987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648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864115814946179"/>
          <c:y val="0.90650235550600611"/>
          <c:w val="0.27839269461542776"/>
          <c:h val="8.02775253463688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Negara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kunjungan</a:t>
            </a:r>
            <a:r>
              <a:rPr lang="en-US" baseline="0" dirty="0"/>
              <a:t> hotel </a:t>
            </a:r>
            <a:r>
              <a:rPr lang="en-US" baseline="0" dirty="0" err="1"/>
              <a:t>tertinggi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Portugal</c:v>
                </c:pt>
                <c:pt idx="1">
                  <c:v>Britania Raya</c:v>
                </c:pt>
                <c:pt idx="2">
                  <c:v>Sri Langka</c:v>
                </c:pt>
                <c:pt idx="3">
                  <c:v>Perancis</c:v>
                </c:pt>
                <c:pt idx="4">
                  <c:v>Jerman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48950</c:v>
                </c:pt>
                <c:pt idx="1">
                  <c:v>12129</c:v>
                </c:pt>
                <c:pt idx="2">
                  <c:v>8568</c:v>
                </c:pt>
                <c:pt idx="3">
                  <c:v>10415</c:v>
                </c:pt>
                <c:pt idx="4">
                  <c:v>7267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C2-4DCB-9B7D-27FFC9B103D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47"/>
        <c:axId val="1539127375"/>
        <c:axId val="1538998239"/>
      </c:barChart>
      <c:catAx>
        <c:axId val="15391273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998239"/>
        <c:crosses val="autoZero"/>
        <c:auto val="1"/>
        <c:lblAlgn val="ctr"/>
        <c:lblOffset val="100"/>
        <c:noMultiLvlLbl val="0"/>
      </c:catAx>
      <c:valAx>
        <c:axId val="15389982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Visitor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9127375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0.58431</cdr:x>
      <cdr:y>0.12165</cdr:y>
    </cdr:from>
    <cdr:to>
      <cdr:x>0.67846</cdr:x>
      <cdr:y>0.28029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83E7441-7198-44B9-8B41-3776DB9E0203}"/>
            </a:ext>
          </a:extLst>
        </cdr:cNvPr>
        <cdr:cNvSpPr txBox="1"/>
      </cdr:nvSpPr>
      <cdr:spPr>
        <a:xfrm xmlns:a="http://schemas.openxmlformats.org/drawingml/2006/main">
          <a:off x="5675143" y="70117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6/27/2021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6/27/2021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Juni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2021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Final Project</a:t>
            </a:r>
            <a:br>
              <a:rPr lang="en-US" sz="4800" dirty="0"/>
            </a:br>
            <a:r>
              <a:rPr lang="en-US" sz="4800" dirty="0" err="1"/>
              <a:t>DatasetB</a:t>
            </a:r>
            <a:r>
              <a:rPr lang="en-US" sz="4800" dirty="0"/>
              <a:t> Hotel (2015-2017)</a:t>
            </a:r>
            <a:endParaRPr lang="ru-RU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Indonesia AI Course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Ayu Indriyani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085939488933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ayuindriyani56ayy@gmail.com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Placeholder 10">
            <a:extLst>
              <a:ext uri="{FF2B5EF4-FFF2-40B4-BE49-F238E27FC236}">
                <a16:creationId xmlns:a16="http://schemas.microsoft.com/office/drawing/2014/main" id="{35F4DE57-174C-418C-B769-774904FE23AA}"/>
              </a:ext>
            </a:extLst>
          </p:cNvPr>
          <p:cNvGraphicFramePr>
            <a:graphicFrameLocks noGrp="1"/>
          </p:cNvGraphicFramePr>
          <p:nvPr>
            <p:ph type="media" sz="quarter" idx="17"/>
            <p:extLst>
              <p:ext uri="{D42A27DB-BD31-4B8C-83A1-F6EECF244321}">
                <p14:modId xmlns:p14="http://schemas.microsoft.com/office/powerpoint/2010/main" val="145766310"/>
              </p:ext>
            </p:extLst>
          </p:nvPr>
        </p:nvGraphicFramePr>
        <p:xfrm>
          <a:off x="1395413" y="1497013"/>
          <a:ext cx="9401175" cy="421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743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Type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359239"/>
            <a:ext cx="4357688" cy="2252574"/>
          </a:xfrm>
        </p:spPr>
        <p:txBody>
          <a:bodyPr/>
          <a:lstStyle/>
          <a:p>
            <a:r>
              <a:rPr lang="en-US" dirty="0"/>
              <a:t>Transient</a:t>
            </a:r>
          </a:p>
          <a:p>
            <a:r>
              <a:rPr lang="en-US" dirty="0"/>
              <a:t>Transient-Party</a:t>
            </a:r>
          </a:p>
          <a:p>
            <a:r>
              <a:rPr lang="en-US" dirty="0"/>
              <a:t>Contract</a:t>
            </a:r>
          </a:p>
          <a:p>
            <a:r>
              <a:rPr lang="en-US" dirty="0"/>
              <a:t>Group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CFE2D104-1370-4BE8-BA84-E2A7A6CEB637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17949A-0997-4F15-8BAB-562F05AD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21" y="1246187"/>
            <a:ext cx="5522482" cy="49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84B42-5FC4-46E7-882D-50A5581D71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D3100-6FEE-40D3-8262-622DBF5053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B80386-FEC6-4A6A-8400-0578A9F495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922283" cy="2252574"/>
          </a:xfrm>
        </p:spPr>
        <p:txBody>
          <a:bodyPr/>
          <a:lstStyle/>
          <a:p>
            <a:r>
              <a:rPr lang="en-US" sz="1800" dirty="0" err="1"/>
              <a:t>Kunjungan</a:t>
            </a:r>
            <a:r>
              <a:rPr lang="en-US" sz="1800" dirty="0"/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perbulan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27A7E-91EB-4859-8427-1DF5AEE2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2039815"/>
            <a:ext cx="2669859" cy="1043522"/>
          </a:xfrm>
          <a:solidFill>
            <a:schemeClr val="bg1">
              <a:alpha val="62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orang yang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berkunjung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hotel 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6BBD405-C1C1-424C-A078-14008BFEF267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5A6D1C-4AF2-4A69-8D13-77E6CC4F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759655"/>
            <a:ext cx="7206080" cy="51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2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FF847C-8EA5-477F-BEB9-34847D4E66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199" y="6118484"/>
            <a:ext cx="7053775" cy="365125"/>
          </a:xfrm>
        </p:spPr>
        <p:txBody>
          <a:bodyPr/>
          <a:lstStyle/>
          <a:p>
            <a:r>
              <a:rPr lang="en-US" dirty="0"/>
              <a:t>Pada </a:t>
            </a:r>
            <a:r>
              <a:rPr lang="en-US" dirty="0" err="1"/>
              <a:t>tahun</a:t>
            </a:r>
            <a:r>
              <a:rPr lang="en-US" dirty="0"/>
              <a:t> 2017 hotel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penurunan</a:t>
            </a:r>
            <a:r>
              <a:rPr lang="en-US" dirty="0"/>
              <a:t> </a:t>
            </a:r>
            <a:r>
              <a:rPr lang="en-US" dirty="0" err="1"/>
              <a:t>pengunjung</a:t>
            </a:r>
            <a:r>
              <a:rPr lang="en-US" dirty="0"/>
              <a:t> </a:t>
            </a:r>
            <a:endParaRPr lang="en-US" noProof="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8AC7E2A-870A-4830-B9E6-2C02E9F28A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7232290"/>
              </p:ext>
            </p:extLst>
          </p:nvPr>
        </p:nvGraphicFramePr>
        <p:xfrm>
          <a:off x="838199" y="719667"/>
          <a:ext cx="9712569" cy="5398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3C1ABB90-6FAC-4938-BF27-94E5DB36F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38140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1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0A2C1D-9A3A-41F4-93AE-C61B1B6395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7C54D-85C5-4029-98F9-BB6A48F281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200" y="6118484"/>
            <a:ext cx="4057357" cy="365125"/>
          </a:xfrm>
        </p:spPr>
        <p:txBody>
          <a:bodyPr/>
          <a:lstStyle/>
          <a:p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terbesar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situs online.</a:t>
            </a:r>
            <a:endParaRPr lang="en-US" noProof="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4F5C717-BA7B-4070-8015-BC4FA3EFC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83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Segmentasi</a:t>
            </a:r>
            <a:r>
              <a:rPr lang="en-US" sz="3600" dirty="0"/>
              <a:t> Pasar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2BEFF9-F8AB-4149-9484-B8DF00C20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7402"/>
            <a:ext cx="10515600" cy="41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9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485E0-CE6D-4981-93BB-820F955B0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C2BD4-0007-483F-A8D7-B6B7DBEE30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838200" y="6118484"/>
            <a:ext cx="6348663" cy="365125"/>
          </a:xfrm>
        </p:spPr>
        <p:txBody>
          <a:bodyPr/>
          <a:lstStyle/>
          <a:p>
            <a:r>
              <a:rPr lang="en-US" noProof="0" dirty="0" err="1"/>
              <a:t>Jerman</a:t>
            </a:r>
            <a:r>
              <a:rPr lang="en-US" noProof="0" dirty="0"/>
              <a:t> </a:t>
            </a:r>
            <a:r>
              <a:rPr lang="en-US" noProof="0" dirty="0" err="1"/>
              <a:t>menjadi</a:t>
            </a:r>
            <a:r>
              <a:rPr lang="en-US" noProof="0" dirty="0"/>
              <a:t> salah </a:t>
            </a:r>
            <a:r>
              <a:rPr lang="en-US" noProof="0" dirty="0" err="1"/>
              <a:t>satu</a:t>
            </a:r>
            <a:r>
              <a:rPr lang="en-US" noProof="0" dirty="0"/>
              <a:t> negara </a:t>
            </a:r>
            <a:r>
              <a:rPr lang="en-US" noProof="0" dirty="0" err="1"/>
              <a:t>dengan</a:t>
            </a:r>
            <a:r>
              <a:rPr lang="en-US" noProof="0" dirty="0"/>
              <a:t> </a:t>
            </a:r>
            <a:r>
              <a:rPr lang="en-US" noProof="0" dirty="0" err="1"/>
              <a:t>kunjungan</a:t>
            </a:r>
            <a:r>
              <a:rPr lang="en-US" noProof="0" dirty="0"/>
              <a:t> hotel </a:t>
            </a:r>
            <a:r>
              <a:rPr lang="en-US" noProof="0" dirty="0" err="1"/>
              <a:t>tertinggi</a:t>
            </a:r>
            <a:endParaRPr lang="en-US" noProof="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0FE3753-5B9E-4BFA-989D-953D69245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338395"/>
              </p:ext>
            </p:extLst>
          </p:nvPr>
        </p:nvGraphicFramePr>
        <p:xfrm>
          <a:off x="838199" y="699817"/>
          <a:ext cx="971750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716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4D0A1-C158-4359-8AB2-BCF25D42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19B1AD-D68B-4605-BC9E-25BBC19F70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D57BF-EBA2-4E4C-A1C0-3AF9E10E46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089928-51F2-4861-B004-1749BD6D3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77F007-6BE1-42F9-A363-69F11F75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03" y="1208859"/>
            <a:ext cx="11183693" cy="49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95E1D3-BDDA-48CD-A730-69CEB804898C}"/>
              </a:ext>
            </a:extLst>
          </p:cNvPr>
          <p:cNvSpPr txBox="1"/>
          <p:nvPr/>
        </p:nvSpPr>
        <p:spPr>
          <a:xfrm>
            <a:off x="3320717" y="566871"/>
            <a:ext cx="4523874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Reservation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2017  </a:t>
            </a:r>
          </a:p>
        </p:txBody>
      </p:sp>
    </p:spTree>
    <p:extLst>
      <p:ext uri="{BB962C8B-B14F-4D97-AF65-F5344CB8AC3E}">
        <p14:creationId xmlns:p14="http://schemas.microsoft.com/office/powerpoint/2010/main" val="1251604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0FF64E-63BE-45F7-AD66-8DA5B8F0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54" y="517497"/>
            <a:ext cx="5756534" cy="5600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90F728-6E40-47AF-A080-06930DC5FB7A}"/>
              </a:ext>
            </a:extLst>
          </p:cNvPr>
          <p:cNvSpPr txBox="1"/>
          <p:nvPr/>
        </p:nvSpPr>
        <p:spPr>
          <a:xfrm>
            <a:off x="3845380" y="5568693"/>
            <a:ext cx="60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Durasi</a:t>
            </a:r>
            <a:r>
              <a:rPr lang="en-US" dirty="0"/>
              <a:t> </a:t>
            </a:r>
            <a:r>
              <a:rPr lang="en-US" dirty="0" err="1"/>
              <a:t>penginapan</a:t>
            </a:r>
            <a:r>
              <a:rPr lang="en-US" dirty="0"/>
              <a:t> </a:t>
            </a:r>
            <a:r>
              <a:rPr lang="en-US" dirty="0" err="1"/>
              <a:t>pengunjung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2017 </a:t>
            </a:r>
            <a:r>
              <a:rPr lang="en-US" dirty="0" err="1"/>
              <a:t>keatas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261</TotalTime>
  <Words>106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Franklin Gothic Book</vt:lpstr>
      <vt:lpstr>Gill Sans MT</vt:lpstr>
      <vt:lpstr>Times New Roman</vt:lpstr>
      <vt:lpstr>Office Theme</vt:lpstr>
      <vt:lpstr>Final Project DatasetB Hotel (2015-2017)</vt:lpstr>
      <vt:lpstr>PowerPoint Presentation</vt:lpstr>
      <vt:lpstr>Customer Type </vt:lpstr>
      <vt:lpstr>Jumlah orang yang berkunjung ke hotel </vt:lpstr>
      <vt:lpstr>PowerPoint Presentation</vt:lpstr>
      <vt:lpstr>Segmentasi Pasar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DatasetB (Hotel)</dc:title>
  <dc:creator>ayu indriyani</dc:creator>
  <cp:lastModifiedBy>ayu indriyani</cp:lastModifiedBy>
  <cp:revision>22</cp:revision>
  <dcterms:created xsi:type="dcterms:W3CDTF">2021-06-27T04:52:16Z</dcterms:created>
  <dcterms:modified xsi:type="dcterms:W3CDTF">2021-06-27T09:16:40Z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